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94" r:id="rId3"/>
    <p:sldId id="433" r:id="rId4"/>
    <p:sldId id="432" r:id="rId5"/>
    <p:sldId id="417" r:id="rId6"/>
    <p:sldId id="430" r:id="rId7"/>
    <p:sldId id="427" r:id="rId8"/>
    <p:sldId id="419" r:id="rId9"/>
    <p:sldId id="428" r:id="rId10"/>
    <p:sldId id="434" r:id="rId11"/>
    <p:sldId id="436" r:id="rId12"/>
    <p:sldId id="426" r:id="rId13"/>
    <p:sldId id="422" r:id="rId14"/>
    <p:sldId id="431" r:id="rId15"/>
    <p:sldId id="425" r:id="rId16"/>
    <p:sldId id="435" r:id="rId17"/>
    <p:sldId id="411" r:id="rId18"/>
  </p:sldIdLst>
  <p:sldSz cx="9906000" cy="6858000" type="A4"/>
  <p:notesSz cx="6858000" cy="9144000"/>
  <p:defaultTextStyle>
    <a:defPPr>
      <a:defRPr lang="en-NZ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8631AF6-28BC-4441-A998-32B6F13CCCF7}">
          <p14:sldIdLst>
            <p14:sldId id="256"/>
            <p14:sldId id="394"/>
            <p14:sldId id="433"/>
            <p14:sldId id="432"/>
            <p14:sldId id="417"/>
            <p14:sldId id="430"/>
            <p14:sldId id="427"/>
            <p14:sldId id="419"/>
            <p14:sldId id="428"/>
            <p14:sldId id="434"/>
            <p14:sldId id="436"/>
            <p14:sldId id="426"/>
            <p14:sldId id="422"/>
            <p14:sldId id="431"/>
            <p14:sldId id="425"/>
            <p14:sldId id="435"/>
            <p14:sldId id="41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ton, Hugh" initials="HA" lastIdx="1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F79"/>
    <a:srgbClr val="FFDA65"/>
    <a:srgbClr val="FFC301"/>
    <a:srgbClr val="A1A1A1"/>
    <a:srgbClr val="848484"/>
    <a:srgbClr val="7B7B7B"/>
    <a:srgbClr val="FFA366"/>
    <a:srgbClr val="FFF1C5"/>
    <a:srgbClr val="FFE9A3"/>
    <a:srgbClr val="BFD4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2" autoAdjust="0"/>
    <p:restoredTop sz="85258" autoAdjust="0"/>
  </p:normalViewPr>
  <p:slideViewPr>
    <p:cSldViewPr snapToGrid="0" snapToObjects="1">
      <p:cViewPr varScale="1">
        <p:scale>
          <a:sx n="78" d="100"/>
          <a:sy n="78" d="100"/>
        </p:scale>
        <p:origin x="-1506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138"/>
    </p:cViewPr>
  </p:sorterViewPr>
  <p:notesViewPr>
    <p:cSldViewPr snapToGrid="0" snapToObjects="1">
      <p:cViewPr varScale="1">
        <p:scale>
          <a:sx n="90" d="100"/>
          <a:sy n="90" d="100"/>
        </p:scale>
        <p:origin x="-35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EC8A6-F7B9-44DF-868F-FBD68ABEF06C}" type="datetimeFigureOut">
              <a:rPr lang="en-NZ" smtClean="0"/>
              <a:t>22/11/2013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52E12-57EE-47E1-A8D9-A95E3812B4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97905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067B0-EA79-411E-BD8E-1A27C0286D17}" type="datetimeFigureOut">
              <a:rPr lang="en-NZ" smtClean="0"/>
              <a:t>22/11/2013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30203-FFBE-4D87-A316-F3FF49179AC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844479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945556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70" y="1261376"/>
            <a:ext cx="2359554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" y="5892800"/>
            <a:ext cx="9924918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sz="2400" i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3028951"/>
            <a:ext cx="9924918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488540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7465618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977079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322028" y="3377325"/>
            <a:ext cx="9312246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25618" y="6029070"/>
            <a:ext cx="6808655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1599424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906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1027564" y="2238229"/>
            <a:ext cx="7850873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27564" y="4135269"/>
            <a:ext cx="7850873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76" y="405521"/>
            <a:ext cx="2571677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912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7079" y="0"/>
            <a:ext cx="112723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>
              <a:ln>
                <a:noFill/>
              </a:ln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92348" y="0"/>
            <a:ext cx="4952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>
              <a:ln>
                <a:noFill/>
              </a:ln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367368" y="6356351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856388" y="6372225"/>
            <a:ext cx="936105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812985" y="489325"/>
            <a:ext cx="6990277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812660" y="1692276"/>
            <a:ext cx="6990954" cy="4094163"/>
          </a:xfrm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3874129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12985" y="489325"/>
            <a:ext cx="6990277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7079" y="0"/>
            <a:ext cx="112723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>
              <a:ln>
                <a:noFill/>
              </a:ln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92348" y="0"/>
            <a:ext cx="4952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>
              <a:ln>
                <a:noFill/>
              </a:ln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367368" y="6356351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856388" y="6372225"/>
            <a:ext cx="936105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812660" y="1801814"/>
            <a:ext cx="6990954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1767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89"/>
            <a:ext cx="9924918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95300" y="392114"/>
            <a:ext cx="89154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797300" y="6356351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856388" y="6372225"/>
            <a:ext cx="936105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631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797300" y="6356351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3481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89"/>
            <a:ext cx="9924918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69" y="6127143"/>
            <a:ext cx="134831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49371" y="392114"/>
            <a:ext cx="9439936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801096" y="6282045"/>
            <a:ext cx="7720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b="1" dirty="0" smtClean="0">
                <a:solidFill>
                  <a:srgbClr val="002060"/>
                </a:solidFill>
              </a:rPr>
              <a:t>Paris   •   Sydney</a:t>
            </a:r>
            <a:r>
              <a:rPr lang="en-NZ" sz="1600" b="1" baseline="0" dirty="0" smtClean="0">
                <a:solidFill>
                  <a:srgbClr val="002060"/>
                </a:solidFill>
              </a:rPr>
              <a:t>   </a:t>
            </a:r>
            <a:r>
              <a:rPr lang="en-NZ" sz="1600" b="1" dirty="0" smtClean="0">
                <a:solidFill>
                  <a:srgbClr val="002060"/>
                </a:solidFill>
              </a:rPr>
              <a:t>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2038848" y="1518527"/>
            <a:ext cx="5802577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20355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20639" y="5524501"/>
            <a:ext cx="99411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16" name="Rectangle 15"/>
          <p:cNvSpPr/>
          <p:nvPr/>
        </p:nvSpPr>
        <p:spPr>
          <a:xfrm>
            <a:off x="1" y="268289"/>
            <a:ext cx="9924918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49371" y="392114"/>
            <a:ext cx="9439936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320892" y="5538471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chemeClr val="bg1"/>
                </a:solidFill>
              </a:rPr>
              <a:t>Wellington</a:t>
            </a:r>
            <a:endParaRPr lang="en-NZ" sz="1100" b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685023" y="5531675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chemeClr val="bg1"/>
                </a:solidFill>
              </a:rPr>
              <a:t>Sydney</a:t>
            </a:r>
            <a:endParaRPr lang="en-NZ" sz="1100" b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967558" y="5531675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chemeClr val="bg1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616292" y="5535198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chemeClr val="bg1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8252161" y="5535198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noProof="0" dirty="0" smtClean="0">
                <a:solidFill>
                  <a:schemeClr val="bg1"/>
                </a:solidFill>
              </a:rPr>
              <a:t>Bogotá</a:t>
            </a:r>
            <a:endParaRPr lang="es-ES_tradnl" sz="1100" b="1" noProof="0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noProof="0" dirty="0" smtClean="0">
                <a:solidFill>
                  <a:schemeClr val="bg1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noProof="0" dirty="0" smtClean="0">
                <a:solidFill>
                  <a:schemeClr val="bg1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noProof="0" dirty="0" smtClean="0">
                <a:solidFill>
                  <a:schemeClr val="bg1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noProof="0" dirty="0" smtClean="0">
                <a:solidFill>
                  <a:schemeClr val="bg1"/>
                </a:solidFill>
              </a:rPr>
              <a:t>Colombia</a:t>
            </a:r>
            <a:endParaRPr lang="es-ES_tradnl" sz="9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2038848" y="1187451"/>
            <a:ext cx="5802577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74883" y="5531644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chemeClr val="bg1"/>
                </a:solidFill>
              </a:rPr>
              <a:t>Paris</a:t>
            </a:r>
            <a:endParaRPr lang="en-NZ" sz="1100" b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7</a:t>
            </a:r>
            <a:r>
              <a:rPr lang="en-NZ" sz="900" baseline="0" dirty="0" smtClean="0">
                <a:solidFill>
                  <a:schemeClr val="bg1"/>
                </a:solidFill>
              </a:rPr>
              <a:t> Rue Claude </a:t>
            </a:r>
            <a:r>
              <a:rPr lang="en-NZ" sz="900" baseline="0" dirty="0" err="1" smtClean="0">
                <a:solidFill>
                  <a:schemeClr val="bg1"/>
                </a:solidFill>
              </a:rPr>
              <a:t>Chahu</a:t>
            </a:r>
            <a:endParaRPr lang="en-NZ" sz="900" baseline="0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3360645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fld id="{5E74316C-E23F-428A-8567-06E5DA18F3DA}" type="slidenum">
              <a:rPr lang="en-NZ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10" r:id="rId2"/>
    <p:sldLayoutId id="2147483702" r:id="rId3"/>
    <p:sldLayoutId id="2147483708" r:id="rId4"/>
    <p:sldLayoutId id="2147483691" r:id="rId5"/>
    <p:sldLayoutId id="2147483687" r:id="rId6"/>
    <p:sldLayoutId id="2147483696" r:id="rId7"/>
    <p:sldLayoutId id="2147483697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Alfonso.Guzman@castalia-advisors.com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703" y="4394045"/>
            <a:ext cx="2335970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-1264886" y="3282470"/>
            <a:ext cx="11144498" cy="622300"/>
          </a:xfrm>
        </p:spPr>
        <p:txBody>
          <a:bodyPr>
            <a:noAutofit/>
          </a:bodyPr>
          <a:lstStyle/>
          <a:p>
            <a:pPr marL="457200" lvl="1" indent="0" algn="r">
              <a:buNone/>
            </a:pPr>
            <a:r>
              <a:rPr lang="en-NZ" sz="2800" b="1" dirty="0" smtClean="0">
                <a:solidFill>
                  <a:schemeClr val="bg1"/>
                </a:solidFill>
              </a:rPr>
              <a:t>Road Map and Investment Financing Prospectus</a:t>
            </a:r>
            <a:endParaRPr lang="en-NZ" sz="2500" b="1" dirty="0" smtClean="0">
              <a:solidFill>
                <a:schemeClr val="bg1"/>
              </a:solidFill>
            </a:endParaRPr>
          </a:p>
          <a:p>
            <a:pPr marL="457200" lvl="1" indent="0" algn="r">
              <a:buNone/>
            </a:pPr>
            <a:endParaRPr lang="en-NZ" sz="2400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35168" y="6029070"/>
            <a:ext cx="6808655" cy="622300"/>
          </a:xfrm>
        </p:spPr>
        <p:txBody>
          <a:bodyPr/>
          <a:lstStyle/>
          <a:p>
            <a:r>
              <a:rPr lang="en-NZ" dirty="0" smtClean="0"/>
              <a:t>Peter Hoogland, November 22 2013</a:t>
            </a:r>
            <a:endParaRPr lang="en-NZ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" y="4397376"/>
            <a:ext cx="2360501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r="15839"/>
          <a:stretch/>
        </p:blipFill>
        <p:spPr bwMode="auto">
          <a:xfrm>
            <a:off x="2038350" y="4392037"/>
            <a:ext cx="2095500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827" y="4397375"/>
            <a:ext cx="2355265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7" r="7961"/>
          <a:stretch/>
        </p:blipFill>
        <p:spPr bwMode="auto">
          <a:xfrm>
            <a:off x="6076950" y="4395471"/>
            <a:ext cx="2167491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5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financing gap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10</a:t>
            </a:fld>
            <a:endParaRPr lang="en-N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909697" y="1615677"/>
                <a:ext cx="8211789" cy="9441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rgbClr val="002060"/>
                          </a:solidFill>
                          <a:latin typeface="+mj-lt"/>
                        </a:rPr>
                        <m:t>Electricity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rgbClr val="002060"/>
                          </a:solidFill>
                          <a:latin typeface="+mj-lt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rgbClr val="002060"/>
                          </a:solidFill>
                          <a:latin typeface="+mj-lt"/>
                        </a:rPr>
                        <m:t>Revenues</m:t>
                      </m:r>
                      <m:r>
                        <a:rPr lang="en-US" sz="2800" dirty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800" b="0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Costs</m:t>
                      </m:r>
                      <m:r>
                        <a:rPr lang="en-US" sz="2800" b="0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of</m:t>
                      </m:r>
                      <m:r>
                        <a:rPr lang="en-US" sz="2800" b="0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Electricity</m:t>
                      </m:r>
                      <m:r>
                        <a:rPr lang="en-US" sz="2800" b="0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Provision</m:t>
                      </m:r>
                      <m:r>
                        <a:rPr lang="en-US" sz="2800" b="0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800" b="1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𝐅</m:t>
                      </m:r>
                      <m:r>
                        <a:rPr lang="en-NZ" sz="2800" b="1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𝐢𝐧𝐚𝐧𝐜𝐢𝐧𝐠</m:t>
                      </m:r>
                      <m:r>
                        <a:rPr lang="en-NZ" sz="2800" b="1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NZ" sz="2800" b="1" i="0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𝐆𝐚𝐩</m:t>
                      </m:r>
                    </m:oMath>
                  </m:oMathPara>
                </a14:m>
                <a:endParaRPr lang="en-US" sz="2800" b="1" dirty="0" smtClean="0">
                  <a:solidFill>
                    <a:srgbClr val="00206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697" y="1615677"/>
                <a:ext cx="8211789" cy="94416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ontent Placeholder 1"/>
          <p:cNvSpPr txBox="1">
            <a:spLocks/>
          </p:cNvSpPr>
          <p:nvPr/>
        </p:nvSpPr>
        <p:spPr bwMode="auto">
          <a:xfrm>
            <a:off x="495297" y="3074159"/>
            <a:ext cx="9040587" cy="113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800" b="1" dirty="0" smtClean="0"/>
              <a:t>Revenues</a:t>
            </a:r>
            <a:r>
              <a:rPr lang="en-US" sz="2800" dirty="0" smtClean="0"/>
              <a:t> include connection costs and tariff income</a:t>
            </a:r>
          </a:p>
          <a:p>
            <a:pPr marL="0" indent="0">
              <a:buFont typeface="Wingdings" charset="2"/>
              <a:buNone/>
            </a:pPr>
            <a:r>
              <a:rPr lang="en-US" sz="2800" b="1" dirty="0" smtClean="0"/>
              <a:t>Costs</a:t>
            </a:r>
            <a:r>
              <a:rPr lang="en-US" sz="2800" dirty="0" smtClean="0"/>
              <a:t> include recurrent costs and any cost of capital</a:t>
            </a:r>
          </a:p>
        </p:txBody>
      </p:sp>
      <p:sp>
        <p:nvSpPr>
          <p:cNvPr id="21" name="Content Placeholder 1"/>
          <p:cNvSpPr txBox="1">
            <a:spLocks/>
          </p:cNvSpPr>
          <p:nvPr/>
        </p:nvSpPr>
        <p:spPr bwMode="auto">
          <a:xfrm>
            <a:off x="1781300" y="4730338"/>
            <a:ext cx="7995746" cy="15016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Significant increases in electric access have not been achieved without some Government support to bridge the financing gap</a:t>
            </a:r>
          </a:p>
        </p:txBody>
      </p:sp>
      <p:sp>
        <p:nvSpPr>
          <p:cNvPr id="23" name="Right Arrow 22"/>
          <p:cNvSpPr/>
          <p:nvPr/>
        </p:nvSpPr>
        <p:spPr>
          <a:xfrm>
            <a:off x="495299" y="5202919"/>
            <a:ext cx="1143495" cy="680852"/>
          </a:xfrm>
          <a:prstGeom prst="rightArrow">
            <a:avLst>
              <a:gd name="adj1" fmla="val 62145"/>
              <a:gd name="adj2" fmla="val 4514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23122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8136" y="1021283"/>
            <a:ext cx="9132124" cy="926271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options for bridging the financing gap are: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Bridging the financing gap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11</a:t>
            </a:fld>
            <a:endParaRPr lang="en-NZ" dirty="0"/>
          </a:p>
        </p:txBody>
      </p:sp>
      <p:sp>
        <p:nvSpPr>
          <p:cNvPr id="7" name="Rounded Rectangle 6"/>
          <p:cNvSpPr/>
          <p:nvPr/>
        </p:nvSpPr>
        <p:spPr>
          <a:xfrm>
            <a:off x="647115" y="2149040"/>
            <a:ext cx="8763586" cy="33177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1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</a:rPr>
              <a:t>Government budget funds</a:t>
            </a:r>
          </a:p>
          <a:p>
            <a:pPr marL="285750" lvl="1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</a:rPr>
              <a:t>Donor grants and concessional loans</a:t>
            </a:r>
          </a:p>
          <a:p>
            <a:pPr marL="285750" lvl="1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tx2"/>
                </a:solidFill>
              </a:rPr>
              <a:t>Cross-subsidies within the </a:t>
            </a:r>
            <a:r>
              <a:rPr lang="en-US" sz="2800" dirty="0" smtClean="0">
                <a:solidFill>
                  <a:schemeClr val="tx2"/>
                </a:solidFill>
              </a:rPr>
              <a:t>sector</a:t>
            </a:r>
            <a:endParaRPr lang="en-US" sz="2800" dirty="0">
              <a:solidFill>
                <a:schemeClr val="tx2"/>
              </a:solidFill>
            </a:endParaRPr>
          </a:p>
          <a:p>
            <a:pPr marL="285750" lvl="1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tx2"/>
                </a:solidFill>
              </a:rPr>
              <a:t>Cross-subsidies from outside the sector</a:t>
            </a:r>
          </a:p>
          <a:p>
            <a:pPr marL="285750" lvl="1" indent="-285750">
              <a:spcBef>
                <a:spcPts val="600"/>
              </a:spcBef>
              <a:buFont typeface="Wingdings" pitchFamily="2" charset="2"/>
              <a:buChar char="§"/>
            </a:pP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2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Government financial support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12</a:t>
            </a:fld>
            <a:endParaRPr lang="en-NZ" dirty="0"/>
          </a:p>
        </p:txBody>
      </p:sp>
      <p:grpSp>
        <p:nvGrpSpPr>
          <p:cNvPr id="7" name="Group 6"/>
          <p:cNvGrpSpPr/>
          <p:nvPr/>
        </p:nvGrpSpPr>
        <p:grpSpPr>
          <a:xfrm>
            <a:off x="1149162" y="2102133"/>
            <a:ext cx="7774492" cy="4073584"/>
            <a:chOff x="885187" y="1477903"/>
            <a:chExt cx="7774492" cy="2869215"/>
          </a:xfrm>
        </p:grpSpPr>
        <p:sp>
          <p:nvSpPr>
            <p:cNvPr id="11" name="Cube 10"/>
            <p:cNvSpPr/>
            <p:nvPr/>
          </p:nvSpPr>
          <p:spPr>
            <a:xfrm>
              <a:off x="885187" y="3740739"/>
              <a:ext cx="7774492" cy="606379"/>
            </a:xfrm>
            <a:prstGeom prst="cube">
              <a:avLst>
                <a:gd name="adj" fmla="val 55769"/>
              </a:avLst>
            </a:prstGeom>
            <a:solidFill>
              <a:schemeClr val="bg1">
                <a:lumMod val="95000"/>
              </a:schemeClr>
            </a:solidFill>
            <a:effectLst>
              <a:outerShdw blurRad="40000" dist="63500" dir="7920000" sx="99000" sy="99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" name="Cube 11"/>
            <p:cNvSpPr/>
            <p:nvPr/>
          </p:nvSpPr>
          <p:spPr>
            <a:xfrm>
              <a:off x="977450" y="1477903"/>
              <a:ext cx="2964275" cy="2526067"/>
            </a:xfrm>
            <a:prstGeom prst="cube">
              <a:avLst>
                <a:gd name="adj" fmla="val 9545"/>
              </a:avLst>
            </a:prstGeom>
            <a:solidFill>
              <a:schemeClr val="bg2">
                <a:lumMod val="90000"/>
              </a:schemeClr>
            </a:solidFill>
            <a:effectLst>
              <a:outerShdw blurRad="50800" dist="25400" dir="5400000" algn="t" rotWithShape="0">
                <a:prstClr val="black">
                  <a:alpha val="34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>
                <a:spcAft>
                  <a:spcPts val="500"/>
                </a:spcAft>
              </a:pPr>
              <a:r>
                <a:rPr lang="en-US" sz="2400" b="1" dirty="0" smtClean="0">
                  <a:solidFill>
                    <a:schemeClr val="tx2"/>
                  </a:solidFill>
                </a:rPr>
                <a:t>Commercial Viability</a:t>
              </a:r>
              <a:endParaRPr lang="en-US" sz="2400" b="1" dirty="0">
                <a:solidFill>
                  <a:schemeClr val="tx2"/>
                </a:solidFill>
              </a:endParaRPr>
            </a:p>
            <a:p>
              <a:pPr marL="225425" lvl="1" indent="-225425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en-US" sz="2400" dirty="0" smtClean="0">
                  <a:solidFill>
                    <a:schemeClr val="tx2"/>
                  </a:solidFill>
                </a:rPr>
                <a:t>Service providers (public or private) must be viable for the rollout to be sustainable</a:t>
              </a:r>
            </a:p>
          </p:txBody>
        </p:sp>
        <p:sp>
          <p:nvSpPr>
            <p:cNvPr id="13" name="Cube 12"/>
            <p:cNvSpPr/>
            <p:nvPr/>
          </p:nvSpPr>
          <p:spPr>
            <a:xfrm>
              <a:off x="5575940" y="1477903"/>
              <a:ext cx="2964275" cy="2526067"/>
            </a:xfrm>
            <a:prstGeom prst="cube">
              <a:avLst>
                <a:gd name="adj" fmla="val 9545"/>
              </a:avLst>
            </a:prstGeom>
            <a:solidFill>
              <a:schemeClr val="accent4">
                <a:lumMod val="20000"/>
                <a:lumOff val="80000"/>
              </a:schemeClr>
            </a:solidFill>
            <a:effectLst>
              <a:outerShdw blurRad="50800" dist="25400" dir="5400000" algn="t" rotWithShape="0">
                <a:prstClr val="black">
                  <a:alpha val="34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500"/>
                </a:spcAft>
              </a:pPr>
              <a:r>
                <a:rPr lang="en-US" sz="2400" b="1" dirty="0" smtClean="0">
                  <a:solidFill>
                    <a:schemeClr val="tx2"/>
                  </a:solidFill>
                </a:rPr>
                <a:t>Customer Affordability</a:t>
              </a:r>
              <a:endParaRPr lang="en-US" sz="2400" b="1" dirty="0">
                <a:solidFill>
                  <a:schemeClr val="tx2"/>
                </a:solidFill>
              </a:endParaRPr>
            </a:p>
            <a:p>
              <a:pPr marL="225425" lvl="1" indent="-225425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en-US" sz="2400" dirty="0" smtClean="0">
                  <a:solidFill>
                    <a:schemeClr val="tx2"/>
                  </a:solidFill>
                </a:rPr>
                <a:t>Electricity must be affordable to all for universal access to be achieved</a:t>
              </a:r>
            </a:p>
            <a:p>
              <a:pPr marL="225425" lvl="1" indent="-225425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endParaRPr lang="en-US" sz="2400" dirty="0">
                <a:solidFill>
                  <a:schemeClr val="tx2"/>
                </a:solidFill>
              </a:endParaRPr>
            </a:p>
          </p:txBody>
        </p:sp>
      </p:grpSp>
      <p:sp>
        <p:nvSpPr>
          <p:cNvPr id="18" name="Content Placeholder 1"/>
          <p:cNvSpPr>
            <a:spLocks noGrp="1"/>
          </p:cNvSpPr>
          <p:nvPr>
            <p:ph idx="1"/>
          </p:nvPr>
        </p:nvSpPr>
        <p:spPr>
          <a:xfrm>
            <a:off x="391886" y="1021283"/>
            <a:ext cx="9215252" cy="926271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government must ensure both commercial viability and affordability for success…</a:t>
            </a:r>
          </a:p>
        </p:txBody>
      </p:sp>
    </p:spTree>
    <p:extLst>
      <p:ext uri="{BB962C8B-B14F-4D97-AF65-F5344CB8AC3E}">
        <p14:creationId xmlns:p14="http://schemas.microsoft.com/office/powerpoint/2010/main" val="382045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36720" y="1325081"/>
            <a:ext cx="6962468" cy="828168"/>
          </a:xfr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marL="0" indent="0">
              <a:buNone/>
            </a:pPr>
            <a:r>
              <a:rPr lang="en-NZ" b="1" dirty="0" smtClean="0"/>
              <a:t>Investment prospectus includes a sector wide approach</a:t>
            </a:r>
            <a:endParaRPr lang="en-NZ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NZ" dirty="0" smtClean="0"/>
              <a:t>Examples from other countries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13</a:t>
            </a:fld>
            <a:endParaRPr lang="en-NZ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904" y="2477729"/>
            <a:ext cx="6443003" cy="386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entagon 4"/>
          <p:cNvSpPr/>
          <p:nvPr/>
        </p:nvSpPr>
        <p:spPr>
          <a:xfrm>
            <a:off x="324465" y="1428315"/>
            <a:ext cx="1961535" cy="59220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Kenya</a:t>
            </a:r>
            <a:endParaRPr lang="en-US" sz="2800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324464" y="3096058"/>
            <a:ext cx="2212256" cy="196263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NZ" dirty="0" smtClean="0"/>
              <a:t>Distribution investments are linked with generation and transmission</a:t>
            </a:r>
            <a:endParaRPr lang="en-NZ" dirty="0"/>
          </a:p>
        </p:txBody>
      </p:sp>
      <p:sp>
        <p:nvSpPr>
          <p:cNvPr id="6" name="Oval 5"/>
          <p:cNvSpPr/>
          <p:nvPr/>
        </p:nvSpPr>
        <p:spPr>
          <a:xfrm>
            <a:off x="4468761" y="3732716"/>
            <a:ext cx="899652" cy="501445"/>
          </a:xfrm>
          <a:prstGeom prst="ellips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468761" y="2742099"/>
            <a:ext cx="899652" cy="501445"/>
          </a:xfrm>
          <a:prstGeom prst="ellips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7" idx="3"/>
          </p:cNvCxnSpPr>
          <p:nvPr/>
        </p:nvCxnSpPr>
        <p:spPr>
          <a:xfrm flipV="1">
            <a:off x="2536720" y="3096058"/>
            <a:ext cx="1932041" cy="981318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</p:cNvCxnSpPr>
          <p:nvPr/>
        </p:nvCxnSpPr>
        <p:spPr>
          <a:xfrm>
            <a:off x="2536720" y="4077376"/>
            <a:ext cx="1932041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3"/>
          </p:cNvCxnSpPr>
          <p:nvPr/>
        </p:nvCxnSpPr>
        <p:spPr>
          <a:xfrm>
            <a:off x="2536720" y="4077376"/>
            <a:ext cx="1932041" cy="479876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2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NZ" dirty="0" smtClean="0"/>
              <a:t>Examples from other countries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14</a:t>
            </a:fld>
            <a:endParaRPr lang="en-NZ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815529"/>
            <a:ext cx="7981076" cy="231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Pentagon 5"/>
          <p:cNvSpPr/>
          <p:nvPr/>
        </p:nvSpPr>
        <p:spPr>
          <a:xfrm>
            <a:off x="324465" y="1428315"/>
            <a:ext cx="1961535" cy="59220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Rwanda</a:t>
            </a:r>
            <a:endParaRPr lang="en-US" sz="2800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2536720" y="1325081"/>
            <a:ext cx="6962468" cy="8281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NZ" b="1" dirty="0" smtClean="0"/>
              <a:t>Investment prospectus includes a sector wide approach</a:t>
            </a:r>
            <a:endParaRPr lang="en-NZ" b="1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2728452" y="2659328"/>
            <a:ext cx="5737121" cy="871258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NZ" dirty="0" smtClean="0"/>
              <a:t>Generation, transmission, and distribution costs are all part of the total investment plan</a:t>
            </a:r>
            <a:endParaRPr lang="en-NZ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990735" y="3530586"/>
            <a:ext cx="840659" cy="1926317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7639664" y="4617898"/>
            <a:ext cx="634181" cy="353959"/>
          </a:xfrm>
          <a:prstGeom prst="ellips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639664" y="4158209"/>
            <a:ext cx="634181" cy="353959"/>
          </a:xfrm>
          <a:prstGeom prst="ellips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6990735" y="3530586"/>
            <a:ext cx="648929" cy="1087312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990735" y="3530586"/>
            <a:ext cx="648929" cy="627623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59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NZ" dirty="0" smtClean="0"/>
              <a:t>Our approach and process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15</a:t>
            </a:fld>
            <a:endParaRPr lang="en-NZ" dirty="0"/>
          </a:p>
        </p:txBody>
      </p:sp>
      <p:sp>
        <p:nvSpPr>
          <p:cNvPr id="8" name="Pentagon 7"/>
          <p:cNvSpPr/>
          <p:nvPr/>
        </p:nvSpPr>
        <p:spPr>
          <a:xfrm>
            <a:off x="401410" y="1996057"/>
            <a:ext cx="3147550" cy="756975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2"/>
                </a:solidFill>
              </a:rPr>
              <a:t>Goal and targets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3229954" y="3729804"/>
            <a:ext cx="3147550" cy="756975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2"/>
                </a:solidFill>
              </a:rPr>
              <a:t>Develop institutional </a:t>
            </a:r>
            <a:r>
              <a:rPr lang="en-US" sz="2400" dirty="0">
                <a:solidFill>
                  <a:schemeClr val="tx2"/>
                </a:solidFill>
              </a:rPr>
              <a:t>f</a:t>
            </a:r>
            <a:r>
              <a:rPr lang="en-US" sz="2400" dirty="0" smtClean="0">
                <a:solidFill>
                  <a:schemeClr val="tx2"/>
                </a:solidFill>
              </a:rPr>
              <a:t>ramework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3" name="Pentagon 12"/>
          <p:cNvSpPr/>
          <p:nvPr/>
        </p:nvSpPr>
        <p:spPr>
          <a:xfrm>
            <a:off x="6255584" y="5426786"/>
            <a:ext cx="3147550" cy="756975"/>
          </a:xfrm>
          <a:prstGeom prst="homePlate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bg1"/>
                </a:solidFill>
              </a:rPr>
              <a:t>Develop financing framework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Pentagon 13"/>
          <p:cNvSpPr/>
          <p:nvPr/>
        </p:nvSpPr>
        <p:spPr>
          <a:xfrm>
            <a:off x="4732591" y="4581588"/>
            <a:ext cx="3147550" cy="756975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bg1"/>
                </a:solidFill>
              </a:rPr>
              <a:t>Develop funding </a:t>
            </a:r>
            <a:r>
              <a:rPr lang="en-US" sz="2400" dirty="0">
                <a:solidFill>
                  <a:schemeClr val="bg1"/>
                </a:solidFill>
              </a:rPr>
              <a:t>r</a:t>
            </a:r>
            <a:r>
              <a:rPr lang="en-US" sz="2400" dirty="0" smtClean="0">
                <a:solidFill>
                  <a:schemeClr val="bg1"/>
                </a:solidFill>
              </a:rPr>
              <a:t>equirements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316066" y="1030115"/>
            <a:ext cx="9226140" cy="8281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NZ" b="1" dirty="0" smtClean="0"/>
              <a:t>The Road Map and Prospectus </a:t>
            </a:r>
            <a:r>
              <a:rPr lang="en-NZ" dirty="0" smtClean="0"/>
              <a:t>is the Government’s plan . The Government heads a collaborative and evolving process</a:t>
            </a:r>
            <a:endParaRPr lang="en-NZ" b="1" dirty="0"/>
          </a:p>
        </p:txBody>
      </p:sp>
      <p:sp>
        <p:nvSpPr>
          <p:cNvPr id="21" name="Pentagon 20"/>
          <p:cNvSpPr/>
          <p:nvPr/>
        </p:nvSpPr>
        <p:spPr>
          <a:xfrm>
            <a:off x="1950801" y="2877746"/>
            <a:ext cx="3147550" cy="756975"/>
          </a:xfrm>
          <a:prstGeom prst="homePlate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2"/>
                </a:solidFill>
              </a:rPr>
              <a:t>Develop least-cost roll out plan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16</a:t>
            </a:fld>
            <a:endParaRPr lang="en-NZ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144247" y="1068964"/>
            <a:ext cx="7731391" cy="8335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 smtClean="0"/>
              <a:t>Two key messages, the Roadmap and Prospectus is more than a plan….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29059" y="2148288"/>
            <a:ext cx="4549901" cy="1348261"/>
          </a:xfr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</a:rPr>
              <a:t>Integrated sector wide program—not just a list of individual projects</a:t>
            </a:r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3324096" y="3588011"/>
            <a:ext cx="4551542" cy="12934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>
                <a:solidFill>
                  <a:schemeClr val="tx2"/>
                </a:solidFill>
              </a:rPr>
              <a:t>An action plan with enablers that ensure the realization of the vision of universal access</a:t>
            </a:r>
          </a:p>
          <a:p>
            <a:endParaRPr lang="en-US" sz="2600" dirty="0" smtClean="0">
              <a:solidFill>
                <a:schemeClr val="tx2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280219" y="2447778"/>
            <a:ext cx="2251966" cy="1048771"/>
          </a:xfrm>
          <a:prstGeom prst="rightArrow">
            <a:avLst>
              <a:gd name="adj1" fmla="val 62145"/>
              <a:gd name="adj2" fmla="val 4514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  <p:sp>
        <p:nvSpPr>
          <p:cNvPr id="18" name="Right Arrow 17"/>
          <p:cNvSpPr/>
          <p:nvPr/>
        </p:nvSpPr>
        <p:spPr>
          <a:xfrm>
            <a:off x="280219" y="3716769"/>
            <a:ext cx="2251966" cy="900828"/>
          </a:xfrm>
          <a:prstGeom prst="rightArrow">
            <a:avLst>
              <a:gd name="adj1" fmla="val 62145"/>
              <a:gd name="adj2" fmla="val 4514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  <p:sp>
        <p:nvSpPr>
          <p:cNvPr id="9" name="Flowchart: Manual Operation 8"/>
          <p:cNvSpPr/>
          <p:nvPr/>
        </p:nvSpPr>
        <p:spPr>
          <a:xfrm>
            <a:off x="3857705" y="5037819"/>
            <a:ext cx="3648789" cy="1294729"/>
          </a:xfrm>
          <a:prstGeom prst="flowChartManualOperation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>
                <a:solidFill>
                  <a:schemeClr val="tx2"/>
                </a:solidFill>
              </a:rPr>
              <a:t>Many Players</a:t>
            </a:r>
          </a:p>
          <a:p>
            <a:pPr algn="ctr"/>
            <a:r>
              <a:rPr lang="en-US" sz="2600" dirty="0" smtClean="0">
                <a:solidFill>
                  <a:schemeClr val="tx2"/>
                </a:solidFill>
              </a:rPr>
              <a:t>One Team</a:t>
            </a:r>
          </a:p>
          <a:p>
            <a:pPr algn="ctr"/>
            <a:r>
              <a:rPr lang="en-US" sz="2600" dirty="0" smtClean="0">
                <a:solidFill>
                  <a:schemeClr val="tx2"/>
                </a:solidFill>
              </a:rPr>
              <a:t>One Plan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06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>
          <a:ln>
            <a:noFill/>
          </a:ln>
        </p:spPr>
        <p:txBody>
          <a:bodyPr/>
          <a:lstStyle/>
          <a:p>
            <a:r>
              <a:rPr lang="en-US" sz="2400" dirty="0" smtClean="0"/>
              <a:t>Contact us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2086349" y="1365581"/>
            <a:ext cx="5802577" cy="4030935"/>
          </a:xfrm>
          <a:ln>
            <a:noFill/>
          </a:ln>
        </p:spPr>
        <p:txBody>
          <a:bodyPr/>
          <a:lstStyle/>
          <a:p>
            <a:pPr marL="457200" lvl="1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800" dirty="0" smtClean="0">
                <a:solidFill>
                  <a:srgbClr val="002E82"/>
                </a:solidFill>
              </a:rPr>
              <a:t>36 - 38 Young Street </a:t>
            </a:r>
          </a:p>
          <a:p>
            <a:pPr marL="457200" lvl="1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solidFill>
                  <a:srgbClr val="002E82"/>
                </a:solidFill>
              </a:rPr>
              <a:t>SYDNEY 2000</a:t>
            </a:r>
            <a:endParaRPr lang="en-US" sz="1800" dirty="0">
              <a:solidFill>
                <a:srgbClr val="002E82"/>
              </a:solidFill>
            </a:endParaRPr>
          </a:p>
          <a:p>
            <a:pPr marL="457200" lvl="1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solidFill>
                  <a:srgbClr val="002E82"/>
                </a:solidFill>
              </a:rPr>
              <a:t>Australia</a:t>
            </a:r>
          </a:p>
          <a:p>
            <a:pPr marL="457200" lvl="1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002E82"/>
              </a:solidFill>
            </a:endParaRPr>
          </a:p>
          <a:p>
            <a:pPr marL="457200" lvl="1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800" dirty="0" smtClean="0">
                <a:solidFill>
                  <a:srgbClr val="002E82"/>
                </a:solidFill>
              </a:rPr>
              <a:t>T: +61 9231 6862</a:t>
            </a:r>
          </a:p>
          <a:p>
            <a:pPr marL="457200" lvl="1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 dirty="0">
              <a:solidFill>
                <a:srgbClr val="002E82"/>
              </a:solidFill>
            </a:endParaRPr>
          </a:p>
          <a:p>
            <a:pPr marL="457200" lvl="1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err="1" smtClean="0">
                <a:solidFill>
                  <a:srgbClr val="002E82"/>
                </a:solidFill>
                <a:hlinkClick r:id="rId2"/>
              </a:rPr>
              <a:t>Peter.Hoogland@castalia-advisors.com</a:t>
            </a:r>
            <a:endParaRPr lang="en-US" sz="1800" dirty="0" smtClean="0">
              <a:solidFill>
                <a:srgbClr val="002E82"/>
              </a:solidFill>
            </a:endParaRPr>
          </a:p>
          <a:p>
            <a:pPr marL="457200" lvl="1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 smtClean="0">
              <a:solidFill>
                <a:srgbClr val="002E82"/>
              </a:solidFill>
            </a:endParaRPr>
          </a:p>
          <a:p>
            <a:pPr marL="457200" lvl="1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err="1" smtClean="0">
                <a:solidFill>
                  <a:srgbClr val="002E82"/>
                </a:solidFill>
              </a:rPr>
              <a:t>www.castalia-advisors.com</a:t>
            </a:r>
            <a:endParaRPr lang="en-US" sz="1800" dirty="0" smtClean="0">
              <a:solidFill>
                <a:srgbClr val="002E82"/>
              </a:solidFill>
            </a:endParaRPr>
          </a:p>
          <a:p>
            <a:endParaRPr lang="en-US" sz="1800" dirty="0">
              <a:solidFill>
                <a:srgbClr val="002E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95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2</a:t>
            </a:fld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1812660" y="1378634"/>
            <a:ext cx="7697100" cy="4176097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tx1">
                    <a:lumMod val="75000"/>
                  </a:schemeClr>
                </a:solidFill>
              </a:rPr>
              <a:t>What is the Road Map and Prospectus?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tx1">
                    <a:lumMod val="75000"/>
                  </a:schemeClr>
                </a:solidFill>
              </a:rPr>
              <a:t>Why is it important?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en-US" sz="2400" dirty="0" smtClean="0">
              <a:solidFill>
                <a:schemeClr val="tx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What </a:t>
            </a:r>
            <a:r>
              <a:rPr lang="en-US" sz="2400" dirty="0">
                <a:solidFill>
                  <a:schemeClr val="tx1">
                    <a:lumMod val="75000"/>
                  </a:schemeClr>
                </a:solidFill>
              </a:rPr>
              <a:t>are the components of the Road Map and Prospectus?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tx1">
                    <a:lumMod val="75000"/>
                  </a:schemeClr>
                </a:solidFill>
              </a:rPr>
              <a:t>What is our approach and process for its development?</a:t>
            </a:r>
          </a:p>
        </p:txBody>
      </p:sp>
    </p:spTree>
    <p:extLst>
      <p:ext uri="{BB962C8B-B14F-4D97-AF65-F5344CB8AC3E}">
        <p14:creationId xmlns:p14="http://schemas.microsoft.com/office/powerpoint/2010/main" val="151016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the Road Map and Prospectus?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3675380" y="6246623"/>
            <a:ext cx="2311400" cy="365125"/>
          </a:xfrm>
        </p:spPr>
        <p:txBody>
          <a:bodyPr/>
          <a:lstStyle/>
          <a:p>
            <a:fld id="{5E74316C-E23F-428A-8567-06E5DA18F3DA}" type="slidenum">
              <a:rPr lang="en-NZ" smtClean="0"/>
              <a:pPr/>
              <a:t>3</a:t>
            </a:fld>
            <a:endParaRPr lang="en-NZ" dirty="0"/>
          </a:p>
        </p:txBody>
      </p:sp>
      <p:pic>
        <p:nvPicPr>
          <p:cNvPr id="5" name="Picture 2" descr="https://encrypted-tbn3.gstatic.com/images?q=tbn:ANd9GcS9uM0ouqEtaEao8avApwYEo9QmeE1marzWD_iuyN-eUw-dsoQVpdCyb9h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4" r="12018"/>
          <a:stretch>
            <a:fillRect/>
          </a:stretch>
        </p:blipFill>
        <p:spPr bwMode="auto">
          <a:xfrm>
            <a:off x="6123448" y="1018796"/>
            <a:ext cx="3287252" cy="532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255" y="2286734"/>
            <a:ext cx="1237490" cy="155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144247" y="1068964"/>
            <a:ext cx="6975881" cy="8335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The Government’s vision, development priorities and target outcomes for achieving universal access by 2030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852871" y="4372189"/>
            <a:ext cx="3565933" cy="2059210"/>
            <a:chOff x="3857391" y="4177117"/>
            <a:chExt cx="4268702" cy="2059210"/>
          </a:xfrm>
        </p:grpSpPr>
        <p:pic>
          <p:nvPicPr>
            <p:cNvPr id="6" name="Picture 6" descr="http://www.efda.org/wpcms/wp-content/uploads/2013/01/roadmap-illustration-720x260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38305" t="-5946" r="33197"/>
            <a:stretch>
              <a:fillRect/>
            </a:stretch>
          </p:blipFill>
          <p:spPr bwMode="auto">
            <a:xfrm>
              <a:off x="4058464" y="4177117"/>
              <a:ext cx="4067629" cy="2059210"/>
            </a:xfrm>
            <a:prstGeom prst="rect">
              <a:avLst/>
            </a:prstGeom>
            <a:noFill/>
          </p:spPr>
        </p:pic>
        <p:sp>
          <p:nvSpPr>
            <p:cNvPr id="10" name="Right Triangle 9"/>
            <p:cNvSpPr/>
            <p:nvPr/>
          </p:nvSpPr>
          <p:spPr>
            <a:xfrm rot="4703356">
              <a:off x="3923064" y="4152112"/>
              <a:ext cx="1394952" cy="1526298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59396" y="2405951"/>
            <a:ext cx="4549901" cy="1101349"/>
          </a:xfr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</a:rPr>
              <a:t>Universal access to electricity by 2030</a:t>
            </a:r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1449986" y="4067389"/>
            <a:ext cx="4551542" cy="23362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>
                <a:solidFill>
                  <a:schemeClr val="tx2"/>
                </a:solidFill>
              </a:rPr>
              <a:t>Clear targets, intermediate goals and milestones to measure progress</a:t>
            </a:r>
          </a:p>
          <a:p>
            <a:r>
              <a:rPr lang="en-US" sz="2600" dirty="0">
                <a:solidFill>
                  <a:schemeClr val="tx2"/>
                </a:solidFill>
              </a:rPr>
              <a:t>Integrated, sector-wide approach (grid and off-grid)</a:t>
            </a:r>
          </a:p>
          <a:p>
            <a:endParaRPr lang="en-US" sz="2600" dirty="0" smtClean="0">
              <a:solidFill>
                <a:schemeClr val="tx2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158299" y="2485993"/>
            <a:ext cx="1401097" cy="900828"/>
          </a:xfrm>
          <a:prstGeom prst="rightArrow">
            <a:avLst>
              <a:gd name="adj1" fmla="val 62145"/>
              <a:gd name="adj2" fmla="val 4514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/>
              <a:t>Goal</a:t>
            </a:r>
            <a:endParaRPr lang="en-US" sz="2600" dirty="0"/>
          </a:p>
        </p:txBody>
      </p:sp>
      <p:sp>
        <p:nvSpPr>
          <p:cNvPr id="19" name="Right Arrow 18"/>
          <p:cNvSpPr/>
          <p:nvPr/>
        </p:nvSpPr>
        <p:spPr>
          <a:xfrm>
            <a:off x="158299" y="4790140"/>
            <a:ext cx="1401097" cy="900828"/>
          </a:xfrm>
          <a:prstGeom prst="rightArrow">
            <a:avLst>
              <a:gd name="adj1" fmla="val 62145"/>
              <a:gd name="adj2" fmla="val 45142"/>
            </a:avLst>
          </a:prstGeom>
          <a:solidFill>
            <a:schemeClr val="tx2">
              <a:lumMod val="75000"/>
              <a:lumOff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>
                <a:solidFill>
                  <a:schemeClr val="bg1"/>
                </a:solidFill>
              </a:rPr>
              <a:t>Path</a:t>
            </a:r>
            <a:endParaRPr lang="en-US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09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>
            <a:stCxn id="63" idx="2"/>
          </p:cNvCxnSpPr>
          <p:nvPr/>
        </p:nvCxnSpPr>
        <p:spPr>
          <a:xfrm flipV="1">
            <a:off x="5515945" y="3453619"/>
            <a:ext cx="796413" cy="1066438"/>
          </a:xfrm>
          <a:prstGeom prst="line">
            <a:avLst/>
          </a:prstGeom>
          <a:ln w="28575">
            <a:solidFill>
              <a:schemeClr val="tx2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0957" y="6166713"/>
            <a:ext cx="4832554" cy="561346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i="1" dirty="0" smtClean="0"/>
              <a:t>It’s all about realization…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Why is it important?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4</a:t>
            </a:fld>
            <a:endParaRPr lang="en-NZ" dirty="0"/>
          </a:p>
        </p:txBody>
      </p:sp>
      <p:sp>
        <p:nvSpPr>
          <p:cNvPr id="6" name="Rectangle 5"/>
          <p:cNvSpPr/>
          <p:nvPr/>
        </p:nvSpPr>
        <p:spPr>
          <a:xfrm>
            <a:off x="329389" y="2299274"/>
            <a:ext cx="1484670" cy="591408"/>
          </a:xfrm>
          <a:prstGeom prst="rect">
            <a:avLst/>
          </a:prstGeom>
          <a:solidFill>
            <a:schemeClr val="tx1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solidFill>
                  <a:schemeClr val="bg1"/>
                </a:solidFill>
              </a:rPr>
              <a:t>Vision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2507234" y="2284526"/>
            <a:ext cx="2654710" cy="59140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solidFill>
                  <a:schemeClr val="bg1"/>
                </a:solidFill>
              </a:rPr>
              <a:t>Actions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329389" y="1212812"/>
            <a:ext cx="4832554" cy="55699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>
                <a:solidFill>
                  <a:schemeClr val="bg1"/>
                </a:solidFill>
              </a:rPr>
              <a:t>Road Map and Prospectus</a:t>
            </a:r>
          </a:p>
        </p:txBody>
      </p:sp>
      <p:sp>
        <p:nvSpPr>
          <p:cNvPr id="10" name="Down Arrow 9"/>
          <p:cNvSpPr/>
          <p:nvPr/>
        </p:nvSpPr>
        <p:spPr>
          <a:xfrm>
            <a:off x="808709" y="1784560"/>
            <a:ext cx="870158" cy="470470"/>
          </a:xfrm>
          <a:prstGeom prst="downArrow">
            <a:avLst/>
          </a:prstGeom>
          <a:solidFill>
            <a:schemeClr val="accent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3399510" y="1783825"/>
            <a:ext cx="870158" cy="470470"/>
          </a:xfrm>
          <a:prstGeom prst="downArrow">
            <a:avLst/>
          </a:prstGeom>
          <a:solidFill>
            <a:schemeClr val="accent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6200000">
            <a:off x="1835443" y="2322134"/>
            <a:ext cx="635652" cy="560436"/>
          </a:xfrm>
          <a:prstGeom prst="downArrow">
            <a:avLst/>
          </a:prstGeom>
          <a:solidFill>
            <a:schemeClr val="tx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507233" y="3023423"/>
            <a:ext cx="2654710" cy="92423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Sector wide least cost plan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507234" y="4089986"/>
            <a:ext cx="2654709" cy="92423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Institutional Framework</a:t>
            </a:r>
            <a:endParaRPr lang="en-US" sz="2400" dirty="0">
              <a:solidFill>
                <a:schemeClr val="tx2"/>
              </a:solidFill>
            </a:endParaRPr>
          </a:p>
        </p:txBody>
      </p:sp>
      <p:cxnSp>
        <p:nvCxnSpPr>
          <p:cNvPr id="17" name="Straight Connector 16"/>
          <p:cNvCxnSpPr>
            <a:stCxn id="7" idx="2"/>
            <a:endCxn id="14" idx="0"/>
          </p:cNvCxnSpPr>
          <p:nvPr/>
        </p:nvCxnSpPr>
        <p:spPr>
          <a:xfrm flipH="1">
            <a:off x="3834588" y="2875934"/>
            <a:ext cx="1" cy="147489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4" idx="2"/>
            <a:endCxn id="15" idx="0"/>
          </p:cNvCxnSpPr>
          <p:nvPr/>
        </p:nvCxnSpPr>
        <p:spPr>
          <a:xfrm>
            <a:off x="3834588" y="3947658"/>
            <a:ext cx="1" cy="142328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80" y="3549024"/>
            <a:ext cx="1237490" cy="155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Content Placeholder 1"/>
          <p:cNvSpPr txBox="1">
            <a:spLocks/>
          </p:cNvSpPr>
          <p:nvPr/>
        </p:nvSpPr>
        <p:spPr bwMode="auto">
          <a:xfrm>
            <a:off x="6537217" y="5147195"/>
            <a:ext cx="2336416" cy="8603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600" dirty="0" smtClean="0"/>
              <a:t>Universal Access by 2030</a:t>
            </a:r>
          </a:p>
        </p:txBody>
      </p:sp>
      <p:sp>
        <p:nvSpPr>
          <p:cNvPr id="37" name="Flowchart: Manual Operation 36"/>
          <p:cNvSpPr/>
          <p:nvPr/>
        </p:nvSpPr>
        <p:spPr>
          <a:xfrm>
            <a:off x="5935035" y="2254295"/>
            <a:ext cx="3648789" cy="1294729"/>
          </a:xfrm>
          <a:prstGeom prst="flowChartManualOperation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>
                <a:solidFill>
                  <a:schemeClr val="tx2"/>
                </a:solidFill>
              </a:rPr>
              <a:t>Many Players</a:t>
            </a:r>
          </a:p>
          <a:p>
            <a:pPr algn="ctr"/>
            <a:r>
              <a:rPr lang="en-US" sz="2600" dirty="0" smtClean="0">
                <a:solidFill>
                  <a:schemeClr val="tx2"/>
                </a:solidFill>
              </a:rPr>
              <a:t>One Team</a:t>
            </a:r>
          </a:p>
          <a:p>
            <a:pPr algn="ctr"/>
            <a:r>
              <a:rPr lang="en-US" sz="2600" dirty="0" smtClean="0">
                <a:solidFill>
                  <a:schemeClr val="tx2"/>
                </a:solidFill>
              </a:rPr>
              <a:t>One Plan</a:t>
            </a:r>
            <a:endParaRPr lang="en-US" sz="2600" dirty="0">
              <a:solidFill>
                <a:schemeClr val="tx2"/>
              </a:solidFill>
            </a:endParaRPr>
          </a:p>
        </p:txBody>
      </p:sp>
      <p:sp>
        <p:nvSpPr>
          <p:cNvPr id="63" name="Right Bracket 62"/>
          <p:cNvSpPr/>
          <p:nvPr/>
        </p:nvSpPr>
        <p:spPr>
          <a:xfrm>
            <a:off x="5161992" y="3453617"/>
            <a:ext cx="353953" cy="2132880"/>
          </a:xfrm>
          <a:prstGeom prst="rightBracket">
            <a:avLst/>
          </a:prstGeom>
          <a:ln>
            <a:solidFill>
              <a:schemeClr val="bg2">
                <a:lumMod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2592588" y="5165411"/>
            <a:ext cx="2654709" cy="8421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Sustainable Financing Package</a:t>
            </a:r>
            <a:endParaRPr lang="en-US" sz="2400" dirty="0">
              <a:solidFill>
                <a:schemeClr val="tx2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3834587" y="4996096"/>
            <a:ext cx="1" cy="142328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07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40716" y="1138803"/>
            <a:ext cx="9592502" cy="62828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Government’s goal and targets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the content of the Road Map and Prospectus?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5</a:t>
            </a:fld>
            <a:endParaRPr lang="en-NZ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840716" y="2429779"/>
            <a:ext cx="5692878" cy="8603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 smtClean="0">
                <a:solidFill>
                  <a:schemeClr val="tx2"/>
                </a:solidFill>
              </a:rPr>
              <a:t>What infrastructure needs to built to connect all customers at the least cost?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832877" y="3446585"/>
            <a:ext cx="8163640" cy="220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Technology options for grid extension and off grid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Locations and number of households requiring connections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Least-cost priority order for new connections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Total costs (investment and recurrent)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266606" y="5836809"/>
            <a:ext cx="9144094" cy="702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2800" i="1" dirty="0" smtClean="0"/>
              <a:t>This is the work being done by the Columbia University team</a:t>
            </a:r>
          </a:p>
          <a:p>
            <a:pPr lvl="1"/>
            <a:endParaRPr lang="en-US" sz="2600" dirty="0" smtClean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722732" y="1755059"/>
            <a:ext cx="9592502" cy="62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2"/>
            </a:pPr>
            <a:r>
              <a:rPr lang="en-US" sz="2800" dirty="0"/>
              <a:t>G</a:t>
            </a:r>
            <a:r>
              <a:rPr lang="en-US" sz="2800" dirty="0" smtClean="0"/>
              <a:t>eospatial rollout plan for the distribution network</a:t>
            </a:r>
          </a:p>
        </p:txBody>
      </p:sp>
    </p:spTree>
    <p:extLst>
      <p:ext uri="{BB962C8B-B14F-4D97-AF65-F5344CB8AC3E}">
        <p14:creationId xmlns:p14="http://schemas.microsoft.com/office/powerpoint/2010/main" val="73512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animBg="1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1354" y="1082533"/>
            <a:ext cx="9425354" cy="500526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sz="2800" dirty="0"/>
              <a:t>R</a:t>
            </a:r>
            <a:r>
              <a:rPr lang="en-US" sz="2800" dirty="0" smtClean="0"/>
              <a:t>equired institutional framework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the content of the Road Map and Prospectus?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6</a:t>
            </a:fld>
            <a:endParaRPr lang="en-NZ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242407" y="5809957"/>
            <a:ext cx="9263216" cy="546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i="1" dirty="0"/>
              <a:t>These last two tasks are being carried out by the Castalia </a:t>
            </a:r>
            <a:r>
              <a:rPr lang="en-US" sz="2800" i="1" dirty="0" smtClean="0"/>
              <a:t>team</a:t>
            </a:r>
            <a:endParaRPr lang="en-US" sz="2800" i="1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93176" y="1612555"/>
            <a:ext cx="2992560" cy="2762497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7475" lvl="1" indent="0">
              <a:buNone/>
            </a:pPr>
            <a:r>
              <a:rPr lang="en-US" sz="2600" dirty="0" smtClean="0">
                <a:solidFill>
                  <a:schemeClr val="tx2"/>
                </a:solidFill>
              </a:rPr>
              <a:t>It defines</a:t>
            </a:r>
          </a:p>
          <a:p>
            <a:pPr marL="457200" lvl="1" indent="-339725"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</a:rPr>
              <a:t>Roles</a:t>
            </a:r>
          </a:p>
          <a:p>
            <a:pPr marL="457200" lvl="1" indent="-339725"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</a:rPr>
              <a:t>Responsibilities</a:t>
            </a:r>
          </a:p>
          <a:p>
            <a:pPr marL="457200" lvl="1" indent="-339725"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</a:rPr>
              <a:t>Accountabilities…</a:t>
            </a:r>
            <a:endParaRPr lang="en-US" sz="2600" dirty="0">
              <a:solidFill>
                <a:schemeClr val="tx2"/>
              </a:solidFill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4473526" y="1612554"/>
            <a:ext cx="4937174" cy="2762498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7475" lvl="1" indent="0">
              <a:buNone/>
            </a:pPr>
            <a:r>
              <a:rPr lang="en-US" sz="2600" dirty="0" smtClean="0">
                <a:solidFill>
                  <a:schemeClr val="tx2"/>
                </a:solidFill>
              </a:rPr>
              <a:t>…delivering the right</a:t>
            </a:r>
          </a:p>
          <a:p>
            <a:pPr marL="457200" lvl="1" indent="-339725"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</a:rPr>
              <a:t>Policies</a:t>
            </a:r>
          </a:p>
          <a:p>
            <a:pPr marL="457200" lvl="1" indent="-339725"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</a:rPr>
              <a:t>Regulations</a:t>
            </a:r>
          </a:p>
          <a:p>
            <a:pPr marL="457200" lvl="1" indent="-339725"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</a:rPr>
              <a:t>Implementation arrangements</a:t>
            </a:r>
            <a:endParaRPr lang="en-US" sz="2600" dirty="0">
              <a:solidFill>
                <a:schemeClr val="tx2"/>
              </a:solidFill>
            </a:endParaRPr>
          </a:p>
          <a:p>
            <a:pPr marL="457200" lvl="1" indent="-339725">
              <a:buFont typeface="Wingdings" pitchFamily="2" charset="2"/>
              <a:buChar char="§"/>
            </a:pPr>
            <a:r>
              <a:rPr lang="en-US" sz="2600" dirty="0" smtClean="0">
                <a:solidFill>
                  <a:schemeClr val="tx2"/>
                </a:solidFill>
              </a:rPr>
              <a:t>Business models for service provision</a:t>
            </a:r>
            <a:endParaRPr lang="en-US" sz="2600" dirty="0">
              <a:solidFill>
                <a:schemeClr val="tx2"/>
              </a:solidFill>
            </a:endParaRPr>
          </a:p>
        </p:txBody>
      </p:sp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899651" y="4493404"/>
            <a:ext cx="8200099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i="1" dirty="0"/>
              <a:t>We will discuss this further this afternoon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281354" y="5078415"/>
            <a:ext cx="9425354" cy="50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4"/>
            </a:pPr>
            <a:r>
              <a:rPr lang="en-US" sz="2800" dirty="0" smtClean="0"/>
              <a:t>A sustainable financing platform and a bankable prospectus</a:t>
            </a:r>
            <a:endParaRPr lang="en-US" sz="2800" b="1" dirty="0" smtClean="0"/>
          </a:p>
        </p:txBody>
      </p:sp>
      <p:sp>
        <p:nvSpPr>
          <p:cNvPr id="12" name="Right Arrow 11"/>
          <p:cNvSpPr/>
          <p:nvPr/>
        </p:nvSpPr>
        <p:spPr>
          <a:xfrm>
            <a:off x="3685736" y="2549846"/>
            <a:ext cx="787790" cy="680852"/>
          </a:xfrm>
          <a:prstGeom prst="rightArrow">
            <a:avLst>
              <a:gd name="adj1" fmla="val 62145"/>
              <a:gd name="adj2" fmla="val 4514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10397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8" grpId="0" animBg="1"/>
      <p:bldP spid="9" grpId="0" animBg="1"/>
      <p:bldP spid="10" grpId="0"/>
      <p:bldP spid="11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5422" y="1397805"/>
            <a:ext cx="9240464" cy="4958546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sz="2800" dirty="0" smtClean="0"/>
              <a:t>Technical assistance and capacity building plan to ensure successful implementation of the program:</a:t>
            </a:r>
          </a:p>
          <a:p>
            <a:pPr lvl="1"/>
            <a:r>
              <a:rPr lang="en-US" sz="2400" dirty="0" smtClean="0"/>
              <a:t>Delivering the program is a step change in capacity over current connection rates</a:t>
            </a:r>
          </a:p>
          <a:p>
            <a:pPr marL="0" indent="0">
              <a:buNone/>
            </a:pPr>
            <a:endParaRPr lang="en-US" sz="2800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US" sz="2800" dirty="0" smtClean="0"/>
              <a:t>A results monitoring plan to track, measure and update the program</a:t>
            </a:r>
          </a:p>
          <a:p>
            <a:pPr lvl="1"/>
            <a:r>
              <a:rPr lang="en-US" sz="2400" dirty="0" smtClean="0"/>
              <a:t>How are we tracking against the targets?</a:t>
            </a:r>
          </a:p>
          <a:p>
            <a:pPr lvl="1"/>
            <a:r>
              <a:rPr lang="en-US" sz="2400" dirty="0" smtClean="0"/>
              <a:t>What lessons are we learning?</a:t>
            </a:r>
          </a:p>
          <a:p>
            <a:pPr lvl="1"/>
            <a:r>
              <a:rPr lang="en-US" sz="2400" dirty="0" smtClean="0"/>
              <a:t>How do we update the program? 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is the content of the Road Map and Prospectus?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7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923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the Investment Prospectus?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8</a:t>
            </a:fld>
            <a:endParaRPr lang="en-NZ" dirty="0"/>
          </a:p>
        </p:txBody>
      </p:sp>
      <p:grpSp>
        <p:nvGrpSpPr>
          <p:cNvPr id="10" name="Group 9"/>
          <p:cNvGrpSpPr/>
          <p:nvPr/>
        </p:nvGrpSpPr>
        <p:grpSpPr>
          <a:xfrm>
            <a:off x="355604" y="1785879"/>
            <a:ext cx="9274853" cy="3758037"/>
            <a:chOff x="580108" y="4196102"/>
            <a:chExt cx="6609448" cy="2347261"/>
          </a:xfrm>
        </p:grpSpPr>
        <p:sp>
          <p:nvSpPr>
            <p:cNvPr id="5" name="Content Placeholder 1"/>
            <p:cNvSpPr txBox="1">
              <a:spLocks/>
            </p:cNvSpPr>
            <p:nvPr/>
          </p:nvSpPr>
          <p:spPr bwMode="auto">
            <a:xfrm>
              <a:off x="594375" y="6017425"/>
              <a:ext cx="6588047" cy="5259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457200" indent="-4572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SzPct val="100000"/>
                <a:buFont typeface="Wingdings" charset="2"/>
                <a:buChar char="§"/>
                <a:defRPr sz="24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ＭＳ Ｐゴシック" charset="0"/>
                </a:defRPr>
              </a:lvl1pPr>
              <a:lvl2pPr marL="914400" indent="-4572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Lucida Grande"/>
                <a:buChar char="­"/>
                <a:defRPr sz="20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+mn-cs"/>
                </a:defRPr>
              </a:lvl3pPr>
              <a:lvl4pPr marL="1371600" indent="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16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 kern="1200">
                  <a:solidFill>
                    <a:srgbClr val="2A2A7E"/>
                  </a:solidFill>
                  <a:latin typeface="+mn-lt"/>
                  <a:ea typeface="MS PGothic" pitchFamily="34" charset="-128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17475" lvl="1" indent="0">
                <a:buNone/>
              </a:pPr>
              <a:r>
                <a:rPr lang="en-US" sz="2600" b="1" dirty="0" smtClean="0">
                  <a:solidFill>
                    <a:schemeClr val="tx2"/>
                  </a:solidFill>
                </a:rPr>
                <a:t>4. Syndication </a:t>
              </a:r>
              <a:r>
                <a:rPr lang="en-US" sz="2600" b="1" dirty="0" smtClean="0">
                  <a:solidFill>
                    <a:schemeClr val="tx2"/>
                  </a:solidFill>
                </a:rPr>
                <a:t>of financing </a:t>
              </a:r>
              <a:r>
                <a:rPr lang="en-US" sz="2600" dirty="0" smtClean="0">
                  <a:solidFill>
                    <a:schemeClr val="tx2"/>
                  </a:solidFill>
                </a:rPr>
                <a:t>– grants, loans, government budget, equity, and technical assistance</a:t>
              </a:r>
            </a:p>
          </p:txBody>
        </p:sp>
        <p:sp>
          <p:nvSpPr>
            <p:cNvPr id="6" name="Content Placeholder 1"/>
            <p:cNvSpPr txBox="1">
              <a:spLocks/>
            </p:cNvSpPr>
            <p:nvPr/>
          </p:nvSpPr>
          <p:spPr bwMode="auto">
            <a:xfrm>
              <a:off x="587243" y="4196102"/>
              <a:ext cx="6602313" cy="40257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457200" indent="-4572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SzPct val="100000"/>
                <a:buFont typeface="Wingdings" charset="2"/>
                <a:buChar char="§"/>
                <a:defRPr sz="24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ＭＳ Ｐゴシック" charset="0"/>
                </a:defRPr>
              </a:lvl1pPr>
              <a:lvl2pPr marL="914400" indent="-4572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Lucida Grande"/>
                <a:buChar char="­"/>
                <a:defRPr sz="20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+mn-cs"/>
                </a:defRPr>
              </a:lvl3pPr>
              <a:lvl4pPr marL="1371600" indent="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16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 kern="1200">
                  <a:solidFill>
                    <a:srgbClr val="2A2A7E"/>
                  </a:solidFill>
                  <a:latin typeface="+mn-lt"/>
                  <a:ea typeface="MS PGothic" pitchFamily="34" charset="-128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17475" lvl="1" indent="0">
                <a:buNone/>
              </a:pPr>
              <a:r>
                <a:rPr lang="en-US" sz="2600" b="1" dirty="0" smtClean="0">
                  <a:solidFill>
                    <a:schemeClr val="tx2"/>
                  </a:solidFill>
                </a:rPr>
                <a:t>1. Projects </a:t>
              </a:r>
              <a:r>
                <a:rPr lang="en-US" sz="2600" dirty="0" smtClean="0">
                  <a:solidFill>
                    <a:schemeClr val="tx2"/>
                  </a:solidFill>
                </a:rPr>
                <a:t>– </a:t>
              </a:r>
              <a:r>
                <a:rPr lang="en-US" sz="2600" dirty="0" smtClean="0">
                  <a:solidFill>
                    <a:schemeClr val="tx2"/>
                  </a:solidFill>
                </a:rPr>
                <a:t>from rollout for </a:t>
              </a:r>
              <a:r>
                <a:rPr lang="en-US" sz="2600" dirty="0" smtClean="0">
                  <a:solidFill>
                    <a:schemeClr val="tx2"/>
                  </a:solidFill>
                </a:rPr>
                <a:t>2015 to 2020</a:t>
              </a:r>
              <a:endParaRPr lang="en-US" sz="2600" dirty="0" smtClean="0">
                <a:solidFill>
                  <a:schemeClr val="tx2"/>
                </a:solidFill>
              </a:endParaRPr>
            </a:p>
          </p:txBody>
        </p:sp>
        <p:sp>
          <p:nvSpPr>
            <p:cNvPr id="7" name="Content Placeholder 1"/>
            <p:cNvSpPr txBox="1">
              <a:spLocks/>
            </p:cNvSpPr>
            <p:nvPr/>
          </p:nvSpPr>
          <p:spPr bwMode="auto">
            <a:xfrm>
              <a:off x="580108" y="5388020"/>
              <a:ext cx="6602312" cy="5559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457200" indent="-4572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SzPct val="100000"/>
                <a:buFont typeface="Wingdings" charset="2"/>
                <a:buChar char="§"/>
                <a:defRPr sz="24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ＭＳ Ｐゴシック" charset="0"/>
                </a:defRPr>
              </a:lvl1pPr>
              <a:lvl2pPr marL="914400" indent="-4572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Lucida Grande"/>
                <a:buChar char="­"/>
                <a:defRPr sz="20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+mn-cs"/>
                </a:defRPr>
              </a:lvl3pPr>
              <a:lvl4pPr marL="1371600" indent="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1600" kern="1200">
                  <a:solidFill>
                    <a:srgbClr val="002060"/>
                  </a:solidFill>
                  <a:latin typeface="+mn-lt"/>
                  <a:ea typeface="MS PGothic" pitchFamily="34" charset="-128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 kern="1200">
                  <a:solidFill>
                    <a:srgbClr val="2A2A7E"/>
                  </a:solidFill>
                  <a:latin typeface="+mn-lt"/>
                  <a:ea typeface="MS PGothic" pitchFamily="34" charset="-128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17475" lvl="1" indent="0">
                <a:buNone/>
              </a:pPr>
              <a:r>
                <a:rPr lang="en-US" sz="2600" b="1" dirty="0" smtClean="0">
                  <a:solidFill>
                    <a:schemeClr val="tx2"/>
                  </a:solidFill>
                </a:rPr>
                <a:t>3. Financing </a:t>
              </a:r>
              <a:r>
                <a:rPr lang="en-US" sz="2600" b="1" dirty="0" smtClean="0">
                  <a:solidFill>
                    <a:schemeClr val="tx2"/>
                  </a:solidFill>
                </a:rPr>
                <a:t>gap </a:t>
              </a:r>
              <a:r>
                <a:rPr lang="en-US" sz="2600" dirty="0" smtClean="0">
                  <a:solidFill>
                    <a:schemeClr val="tx2"/>
                  </a:solidFill>
                </a:rPr>
                <a:t>– how to cover the gap between costs and revenues</a:t>
              </a:r>
              <a:endParaRPr lang="en-US" sz="2400" dirty="0" smtClean="0">
                <a:solidFill>
                  <a:schemeClr val="tx2"/>
                </a:solidFill>
              </a:endParaRPr>
            </a:p>
          </p:txBody>
        </p:sp>
      </p:grpSp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375627" y="2543234"/>
            <a:ext cx="9244819" cy="984006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7475" lvl="1" indent="0">
              <a:buNone/>
            </a:pPr>
            <a:r>
              <a:rPr lang="en-US" sz="2600" b="1" dirty="0" smtClean="0">
                <a:solidFill>
                  <a:schemeClr val="tx2"/>
                </a:solidFill>
              </a:rPr>
              <a:t>2. Investment </a:t>
            </a:r>
            <a:r>
              <a:rPr lang="en-US" sz="2600" b="1" dirty="0" smtClean="0">
                <a:solidFill>
                  <a:schemeClr val="tx2"/>
                </a:solidFill>
              </a:rPr>
              <a:t>funding requirements </a:t>
            </a:r>
            <a:r>
              <a:rPr lang="en-US" sz="2600" dirty="0" smtClean="0">
                <a:solidFill>
                  <a:schemeClr val="tx2"/>
                </a:solidFill>
              </a:rPr>
              <a:t>for each year of the rollout program and the potential sources of funds?</a:t>
            </a:r>
          </a:p>
        </p:txBody>
      </p:sp>
    </p:spTree>
    <p:extLst>
      <p:ext uri="{BB962C8B-B14F-4D97-AF65-F5344CB8AC3E}">
        <p14:creationId xmlns:p14="http://schemas.microsoft.com/office/powerpoint/2010/main" val="221493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2983" y="1358907"/>
            <a:ext cx="9132124" cy="926271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funding for the capital investment and the required  technical assistance will be large. Potential sources are: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Funding requirements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9</a:t>
            </a:fld>
            <a:endParaRPr lang="en-NZ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68135" y="5466826"/>
            <a:ext cx="8977911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914400" indent="-4572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­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2800" i="1" dirty="0" smtClean="0"/>
              <a:t>This funding will be determined in consultation with stakeholders</a:t>
            </a:r>
            <a:endParaRPr lang="en-US" sz="28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844062" y="2869809"/>
            <a:ext cx="7680960" cy="225083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</a:rPr>
              <a:t>Utilities</a:t>
            </a:r>
          </a:p>
          <a:p>
            <a:pPr marL="285750" lvl="1" indent="-28575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</a:rPr>
              <a:t>Government</a:t>
            </a:r>
          </a:p>
          <a:p>
            <a:pPr marL="285750" lvl="1" indent="-28575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</a:rPr>
              <a:t>Private sector</a:t>
            </a:r>
          </a:p>
          <a:p>
            <a:pPr marL="285750" lvl="1" indent="-28575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</a:rPr>
              <a:t>Donors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44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Castalia US PowerPoint Template</Template>
  <TotalTime>14645</TotalTime>
  <Words>732</Words>
  <Application>Microsoft Office PowerPoint</Application>
  <PresentationFormat>A4 Paper (210x297 mm)</PresentationFormat>
  <Paragraphs>134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Castalia US PowerPoint Template</vt:lpstr>
      <vt:lpstr>PowerPoint Presentation</vt:lpstr>
      <vt:lpstr>PRESENTATION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Castalia Strategic Advisors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Riddhima Gandhi</dc:creator>
  <cp:lastModifiedBy>Jeeyoon Kim</cp:lastModifiedBy>
  <cp:revision>812</cp:revision>
  <dcterms:created xsi:type="dcterms:W3CDTF">2013-10-18T14:42:50Z</dcterms:created>
  <dcterms:modified xsi:type="dcterms:W3CDTF">2013-11-22T06:42:32Z</dcterms:modified>
</cp:coreProperties>
</file>